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01" r:id="rId2"/>
    <p:sldId id="302" r:id="rId3"/>
    <p:sldId id="306" r:id="rId4"/>
    <p:sldId id="307" r:id="rId5"/>
    <p:sldId id="30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Open Sans Light" panose="020B0604020202020204" charset="0"/>
      <p:regular r:id="rId16"/>
      <p:italic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5349"/>
    <a:srgbClr val="E84A27"/>
    <a:srgbClr val="26416B"/>
    <a:srgbClr val="13294B"/>
    <a:srgbClr val="471200"/>
    <a:srgbClr val="FFFFFF"/>
    <a:srgbClr val="D1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4901" autoAdjust="0"/>
    <p:restoredTop sz="93333"/>
  </p:normalViewPr>
  <p:slideViewPr>
    <p:cSldViewPr snapToGrid="0">
      <p:cViewPr varScale="1">
        <p:scale>
          <a:sx n="80" d="100"/>
          <a:sy n="80" d="100"/>
        </p:scale>
        <p:origin x="12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2C3EC-14E2-CC4E-8EC2-C61EC30ABCE7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5CBA1-5578-A343-A225-3A2A18080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9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5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4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73038" y="297951"/>
            <a:ext cx="11868149" cy="3235963"/>
          </a:xfrm>
        </p:spPr>
        <p:txBody>
          <a:bodyPr anchor="b" anchorCtr="0">
            <a:noAutofit/>
          </a:bodyPr>
          <a:lstStyle>
            <a:lvl1pPr algn="ctr">
              <a:defRPr sz="60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73037" y="3534310"/>
            <a:ext cx="11868151" cy="294895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with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73038" y="3829205"/>
            <a:ext cx="11868150" cy="496215"/>
          </a:xfrm>
        </p:spPr>
        <p:txBody>
          <a:bodyPr>
            <a:noAutofit/>
          </a:bodyPr>
          <a:lstStyle>
            <a:lvl1pPr marL="0" indent="0" algn="ctr">
              <a:buNone/>
              <a:defRPr sz="36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Instructor Name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3038" y="5132982"/>
            <a:ext cx="11868150" cy="374579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Module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3038" y="5623676"/>
            <a:ext cx="11868150" cy="37457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452387"/>
            <a:ext cx="11242307" cy="59869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"Insert quotation."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3" y="5975683"/>
            <a:ext cx="11242307" cy="4636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Quote Attribution</a:t>
            </a:r>
          </a:p>
        </p:txBody>
      </p:sp>
    </p:spTree>
    <p:extLst>
      <p:ext uri="{BB962C8B-B14F-4D97-AF65-F5344CB8AC3E}">
        <p14:creationId xmlns:p14="http://schemas.microsoft.com/office/powerpoint/2010/main" val="179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72570"/>
            <a:ext cx="11752446" cy="1058779"/>
          </a:xfrm>
        </p:spPr>
        <p:txBody>
          <a:bodyPr>
            <a:normAutofit/>
          </a:bodyPr>
          <a:lstStyle>
            <a:lvl1pPr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 hasCustomPrompt="1"/>
          </p:nvPr>
        </p:nvSpPr>
        <p:spPr>
          <a:xfrm>
            <a:off x="211755" y="1376947"/>
            <a:ext cx="11752730" cy="4674532"/>
          </a:xfrm>
          <a:custGeom>
            <a:avLst/>
            <a:gdLst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348 w 11758675"/>
              <a:gd name="connsiteY2" fmla="*/ 3969822 h 5209314"/>
              <a:gd name="connsiteX3" fmla="*/ 11758675 w 11758675"/>
              <a:gd name="connsiteY3" fmla="*/ 4557128 h 5209314"/>
              <a:gd name="connsiteX4" fmla="*/ 11170620 w 11758675"/>
              <a:gd name="connsiteY4" fmla="*/ 4557128 h 5209314"/>
              <a:gd name="connsiteX5" fmla="*/ 11170620 w 11758675"/>
              <a:gd name="connsiteY5" fmla="*/ 5209314 h 5209314"/>
              <a:gd name="connsiteX6" fmla="*/ 0 w 11758675"/>
              <a:gd name="connsiteY6" fmla="*/ 5207268 h 5209314"/>
              <a:gd name="connsiteX0" fmla="*/ 0 w 12647099"/>
              <a:gd name="connsiteY0" fmla="*/ 0 h 5209314"/>
              <a:gd name="connsiteX1" fmla="*/ 11752447 w 12647099"/>
              <a:gd name="connsiteY1" fmla="*/ 0 h 5209314"/>
              <a:gd name="connsiteX2" fmla="*/ 11758675 w 12647099"/>
              <a:gd name="connsiteY2" fmla="*/ 4557128 h 5209314"/>
              <a:gd name="connsiteX3" fmla="*/ 11170620 w 12647099"/>
              <a:gd name="connsiteY3" fmla="*/ 4557128 h 5209314"/>
              <a:gd name="connsiteX4" fmla="*/ 11170620 w 12647099"/>
              <a:gd name="connsiteY4" fmla="*/ 5209314 h 5209314"/>
              <a:gd name="connsiteX5" fmla="*/ 0 w 12647099"/>
              <a:gd name="connsiteY5" fmla="*/ 5207268 h 5209314"/>
              <a:gd name="connsiteX6" fmla="*/ 0 w 12647099"/>
              <a:gd name="connsiteY6" fmla="*/ 0 h 5209314"/>
              <a:gd name="connsiteX0" fmla="*/ 0 w 12631045"/>
              <a:gd name="connsiteY0" fmla="*/ 0 h 5209314"/>
              <a:gd name="connsiteX1" fmla="*/ 11752447 w 12631045"/>
              <a:gd name="connsiteY1" fmla="*/ 0 h 5209314"/>
              <a:gd name="connsiteX2" fmla="*/ 11758675 w 12631045"/>
              <a:gd name="connsiteY2" fmla="*/ 4557128 h 5209314"/>
              <a:gd name="connsiteX3" fmla="*/ 11170620 w 12631045"/>
              <a:gd name="connsiteY3" fmla="*/ 4557128 h 5209314"/>
              <a:gd name="connsiteX4" fmla="*/ 11170620 w 12631045"/>
              <a:gd name="connsiteY4" fmla="*/ 5209314 h 5209314"/>
              <a:gd name="connsiteX5" fmla="*/ 0 w 12631045"/>
              <a:gd name="connsiteY5" fmla="*/ 5207268 h 5209314"/>
              <a:gd name="connsiteX6" fmla="*/ 0 w 12631045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61931"/>
              <a:gd name="connsiteY0" fmla="*/ 0 h 5209314"/>
              <a:gd name="connsiteX1" fmla="*/ 11752447 w 11761931"/>
              <a:gd name="connsiteY1" fmla="*/ 0 h 5209314"/>
              <a:gd name="connsiteX2" fmla="*/ 11758675 w 11761931"/>
              <a:gd name="connsiteY2" fmla="*/ 4557128 h 5209314"/>
              <a:gd name="connsiteX3" fmla="*/ 11170620 w 11761931"/>
              <a:gd name="connsiteY3" fmla="*/ 4557128 h 5209314"/>
              <a:gd name="connsiteX4" fmla="*/ 11170620 w 11761931"/>
              <a:gd name="connsiteY4" fmla="*/ 5209314 h 5209314"/>
              <a:gd name="connsiteX5" fmla="*/ 0 w 11761931"/>
              <a:gd name="connsiteY5" fmla="*/ 5207268 h 5209314"/>
              <a:gd name="connsiteX6" fmla="*/ 0 w 11761931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170620 w 11758675"/>
              <a:gd name="connsiteY3" fmla="*/ 4557128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756247 w 11758675"/>
              <a:gd name="connsiteY3" fmla="*/ 5194533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822053"/>
              <a:gd name="connsiteY0" fmla="*/ 0 h 5220126"/>
              <a:gd name="connsiteX1" fmla="*/ 11752447 w 11822053"/>
              <a:gd name="connsiteY1" fmla="*/ 0 h 5220126"/>
              <a:gd name="connsiteX2" fmla="*/ 11758675 w 11822053"/>
              <a:gd name="connsiteY2" fmla="*/ 4557128 h 5220126"/>
              <a:gd name="connsiteX3" fmla="*/ 11756247 w 11822053"/>
              <a:gd name="connsiteY3" fmla="*/ 5194533 h 5220126"/>
              <a:gd name="connsiteX4" fmla="*/ 11170620 w 11822053"/>
              <a:gd name="connsiteY4" fmla="*/ 5209314 h 5220126"/>
              <a:gd name="connsiteX5" fmla="*/ 0 w 11822053"/>
              <a:gd name="connsiteY5" fmla="*/ 5207268 h 5220126"/>
              <a:gd name="connsiteX6" fmla="*/ 0 w 11822053"/>
              <a:gd name="connsiteY6" fmla="*/ 0 h 5220126"/>
              <a:gd name="connsiteX0" fmla="*/ 0 w 11758803"/>
              <a:gd name="connsiteY0" fmla="*/ 0 h 5209314"/>
              <a:gd name="connsiteX1" fmla="*/ 11752447 w 11758803"/>
              <a:gd name="connsiteY1" fmla="*/ 0 h 5209314"/>
              <a:gd name="connsiteX2" fmla="*/ 11758675 w 11758803"/>
              <a:gd name="connsiteY2" fmla="*/ 4557128 h 5209314"/>
              <a:gd name="connsiteX3" fmla="*/ 11756247 w 11758803"/>
              <a:gd name="connsiteY3" fmla="*/ 5194533 h 5209314"/>
              <a:gd name="connsiteX4" fmla="*/ 11170620 w 11758803"/>
              <a:gd name="connsiteY4" fmla="*/ 5209314 h 5209314"/>
              <a:gd name="connsiteX5" fmla="*/ 0 w 11758803"/>
              <a:gd name="connsiteY5" fmla="*/ 5207268 h 5209314"/>
              <a:gd name="connsiteX6" fmla="*/ 0 w 11758803"/>
              <a:gd name="connsiteY6" fmla="*/ 0 h 5209314"/>
              <a:gd name="connsiteX0" fmla="*/ 0 w 11758803"/>
              <a:gd name="connsiteY0" fmla="*/ 0 h 5220927"/>
              <a:gd name="connsiteX1" fmla="*/ 11752447 w 11758803"/>
              <a:gd name="connsiteY1" fmla="*/ 0 h 5220927"/>
              <a:gd name="connsiteX2" fmla="*/ 11758675 w 11758803"/>
              <a:gd name="connsiteY2" fmla="*/ 4557128 h 5220927"/>
              <a:gd name="connsiteX3" fmla="*/ 11756247 w 11758803"/>
              <a:gd name="connsiteY3" fmla="*/ 5220927 h 5220927"/>
              <a:gd name="connsiteX4" fmla="*/ 11170620 w 11758803"/>
              <a:gd name="connsiteY4" fmla="*/ 5209314 h 5220927"/>
              <a:gd name="connsiteX5" fmla="*/ 0 w 11758803"/>
              <a:gd name="connsiteY5" fmla="*/ 5207268 h 5220927"/>
              <a:gd name="connsiteX6" fmla="*/ 0 w 11758803"/>
              <a:gd name="connsiteY6" fmla="*/ 0 h 5220927"/>
              <a:gd name="connsiteX0" fmla="*/ 0 w 11758803"/>
              <a:gd name="connsiteY0" fmla="*/ 0 h 5212129"/>
              <a:gd name="connsiteX1" fmla="*/ 11752447 w 11758803"/>
              <a:gd name="connsiteY1" fmla="*/ 0 h 5212129"/>
              <a:gd name="connsiteX2" fmla="*/ 11758675 w 11758803"/>
              <a:gd name="connsiteY2" fmla="*/ 4557128 h 5212129"/>
              <a:gd name="connsiteX3" fmla="*/ 11756247 w 11758803"/>
              <a:gd name="connsiteY3" fmla="*/ 5212129 h 5212129"/>
              <a:gd name="connsiteX4" fmla="*/ 11170620 w 11758803"/>
              <a:gd name="connsiteY4" fmla="*/ 5209314 h 5212129"/>
              <a:gd name="connsiteX5" fmla="*/ 0 w 11758803"/>
              <a:gd name="connsiteY5" fmla="*/ 5207268 h 5212129"/>
              <a:gd name="connsiteX6" fmla="*/ 0 w 11758803"/>
              <a:gd name="connsiteY6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11170620 w 11756247"/>
              <a:gd name="connsiteY3" fmla="*/ 5209314 h 5212129"/>
              <a:gd name="connsiteX4" fmla="*/ 0 w 11756247"/>
              <a:gd name="connsiteY4" fmla="*/ 5207268 h 5212129"/>
              <a:gd name="connsiteX5" fmla="*/ 0 w 11756247"/>
              <a:gd name="connsiteY5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0 w 11756247"/>
              <a:gd name="connsiteY3" fmla="*/ 5207268 h 5212129"/>
              <a:gd name="connsiteX4" fmla="*/ 0 w 11756247"/>
              <a:gd name="connsiteY4" fmla="*/ 0 h 5212129"/>
              <a:gd name="connsiteX0" fmla="*/ 0 w 11752730"/>
              <a:gd name="connsiteY0" fmla="*/ 0 h 5212129"/>
              <a:gd name="connsiteX1" fmla="*/ 11752447 w 11752730"/>
              <a:gd name="connsiteY1" fmla="*/ 0 h 5212129"/>
              <a:gd name="connsiteX2" fmla="*/ 11751509 w 11752730"/>
              <a:gd name="connsiteY2" fmla="*/ 5212129 h 5212129"/>
              <a:gd name="connsiteX3" fmla="*/ 0 w 11752730"/>
              <a:gd name="connsiteY3" fmla="*/ 5207268 h 5212129"/>
              <a:gd name="connsiteX4" fmla="*/ 0 w 11752730"/>
              <a:gd name="connsiteY4" fmla="*/ 0 h 521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730" h="5212129">
                <a:moveTo>
                  <a:pt x="0" y="0"/>
                </a:moveTo>
                <a:lnTo>
                  <a:pt x="11752447" y="0"/>
                </a:lnTo>
                <a:cubicBezTo>
                  <a:pt x="11753714" y="1737376"/>
                  <a:pt x="11750242" y="3474753"/>
                  <a:pt x="11751509" y="5212129"/>
                </a:cubicBezTo>
                <a:lnTo>
                  <a:pt x="0" y="520726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457200" indent="-457200">
              <a:spcBef>
                <a:spcPts val="60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2692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lang="en-US" spc="-300" dirty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2" y="441063"/>
            <a:ext cx="11242307" cy="30188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4400" b="1" i="0" cap="all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TERM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3459893"/>
            <a:ext cx="11242307" cy="25345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definition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0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58" r:id="rId5"/>
    <p:sldLayoutId id="2147483664" r:id="rId6"/>
    <p:sldLayoutId id="2147483656" r:id="rId7"/>
    <p:sldLayoutId id="2147483655" r:id="rId8"/>
    <p:sldLayoutId id="2147483657" r:id="rId9"/>
    <p:sldLayoutId id="2147483659" r:id="rId10"/>
    <p:sldLayoutId id="2147483661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spc="-150" baseline="0">
          <a:solidFill>
            <a:schemeClr val="tx1"/>
          </a:solidFill>
          <a:latin typeface="Open Sans" panose="020B0606030504020204" pitchFamily="34" charset="0"/>
          <a:ea typeface="Franchise" panose="00000009000000000000" pitchFamily="49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1200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scipy.org/instal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array.pydata.org/en/stable/" TargetMode="External"/><Relationship Id="rId11" Type="http://schemas.openxmlformats.org/officeDocument/2006/relationships/hyperlink" Target="https://geopandas.org/" TargetMode="External"/><Relationship Id="rId5" Type="http://schemas.openxmlformats.org/officeDocument/2006/relationships/hyperlink" Target="https://pandas.pydata.org/" TargetMode="External"/><Relationship Id="rId10" Type="http://schemas.openxmlformats.org/officeDocument/2006/relationships/hyperlink" Target="https://scitools.org.uk/cartopy/docs/latest/" TargetMode="External"/><Relationship Id="rId4" Type="http://schemas.openxmlformats.org/officeDocument/2006/relationships/hyperlink" Target="https://matplotlib.org/" TargetMode="External"/><Relationship Id="rId9" Type="http://schemas.openxmlformats.org/officeDocument/2006/relationships/hyperlink" Target="https://seaborn.pydata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Packages in python </a:t>
            </a:r>
            <a:endParaRPr lang="en-US" sz="4800" b="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There are numerous packages we will use with Python that add significant functionality for scientific computing </a:t>
            </a:r>
          </a:p>
          <a:p>
            <a:pPr>
              <a:spcAft>
                <a:spcPts val="1200"/>
              </a:spcAft>
            </a:pPr>
            <a:r>
              <a:rPr lang="en-US" dirty="0"/>
              <a:t>Many, but not all, come pre-loaded</a:t>
            </a:r>
          </a:p>
          <a:p>
            <a:pPr>
              <a:spcAft>
                <a:spcPts val="1200"/>
              </a:spcAft>
            </a:pPr>
            <a:r>
              <a:rPr lang="en-US" b="1" dirty="0"/>
              <a:t>How to install new packages</a:t>
            </a:r>
            <a:r>
              <a:rPr lang="en-US" i="1" dirty="0"/>
              <a:t>: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Terminal</a:t>
            </a:r>
          </a:p>
          <a:p>
            <a:pPr lvl="1">
              <a:spcAft>
                <a:spcPts val="1200"/>
              </a:spcAft>
            </a:pPr>
            <a:r>
              <a:rPr lang="en-US" i="1" dirty="0"/>
              <a:t>“</a:t>
            </a:r>
            <a:r>
              <a:rPr lang="en-US" dirty="0"/>
              <a:t>pip install package-name”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“</a:t>
            </a:r>
            <a:r>
              <a:rPr lang="en-US" dirty="0" err="1"/>
              <a:t>conda</a:t>
            </a:r>
            <a:r>
              <a:rPr lang="en-US" dirty="0"/>
              <a:t> install package-name”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 (or other package manager)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en-US" i="1" dirty="0"/>
              <a:t>From within </a:t>
            </a:r>
            <a:r>
              <a:rPr lang="en-US" i="1" dirty="0" err="1"/>
              <a:t>Jupyter</a:t>
            </a:r>
            <a:r>
              <a:rPr lang="en-US" i="1" dirty="0"/>
              <a:t> notebook cell</a:t>
            </a:r>
          </a:p>
          <a:p>
            <a:pPr lvl="1">
              <a:spcAft>
                <a:spcPts val="1200"/>
              </a:spcAft>
            </a:pPr>
            <a:r>
              <a:rPr lang="en-US" i="1" dirty="0"/>
              <a:t>“ </a:t>
            </a:r>
            <a:r>
              <a:rPr lang="en-US" dirty="0"/>
              <a:t>!pip install package-name”   # the “ ! ” tells </a:t>
            </a:r>
            <a:r>
              <a:rPr lang="en-US" dirty="0" err="1"/>
              <a:t>Jupyter</a:t>
            </a:r>
            <a:r>
              <a:rPr lang="en-US" dirty="0"/>
              <a:t> that this line is to be run as a terminal command </a:t>
            </a:r>
          </a:p>
          <a:p>
            <a:pPr lvl="1">
              <a:spcAft>
                <a:spcPts val="1200"/>
              </a:spcAft>
            </a:pPr>
            <a:r>
              <a:rPr lang="en-US" i="1" dirty="0"/>
              <a:t>“ </a:t>
            </a:r>
            <a:r>
              <a:rPr lang="en-US" dirty="0"/>
              <a:t>!</a:t>
            </a:r>
            <a:r>
              <a:rPr lang="en-US" dirty="0" err="1"/>
              <a:t>conda</a:t>
            </a:r>
            <a:r>
              <a:rPr lang="en-US" dirty="0"/>
              <a:t> install package-name”</a:t>
            </a:r>
            <a:endParaRPr lang="en-US" i="1" dirty="0"/>
          </a:p>
          <a:p>
            <a:pPr>
              <a:spcAft>
                <a:spcPts val="1200"/>
              </a:spcAft>
            </a:pPr>
            <a:r>
              <a:rPr lang="en-US" i="1" dirty="0"/>
              <a:t>Caveat:</a:t>
            </a:r>
            <a:r>
              <a:rPr lang="en-US" dirty="0"/>
              <a:t> packages may have dependencies on other packages (and versions thereof)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7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75D-F9A5-564C-BFE2-A248587D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/>
              <a:t>SOME USEFUL PACKAGES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BE82-B08F-D741-BBB1-EFDEB88F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NumPy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https://numpy.org/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/>
              <a:t>Matplotlib: </a:t>
            </a:r>
            <a:r>
              <a:rPr lang="en-US" dirty="0">
                <a:hlinkClick r:id="rId4"/>
              </a:rPr>
              <a:t>https://matplotlib.org/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/>
              <a:t>Pandas: </a:t>
            </a:r>
            <a:r>
              <a:rPr lang="en-US" dirty="0">
                <a:hlinkClick r:id="rId5"/>
              </a:rPr>
              <a:t>https://pandas.pydata.org/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 err="1"/>
              <a:t>Xarray</a:t>
            </a:r>
            <a:r>
              <a:rPr lang="en-US" b="1" dirty="0"/>
              <a:t>: </a:t>
            </a:r>
            <a:r>
              <a:rPr lang="en-US" dirty="0">
                <a:hlinkClick r:id="rId6"/>
              </a:rPr>
              <a:t>http://xarray.pydata.org/en/stable/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 err="1"/>
              <a:t>Scipy</a:t>
            </a:r>
            <a:r>
              <a:rPr lang="en-US" b="1" dirty="0"/>
              <a:t>:  </a:t>
            </a:r>
            <a:r>
              <a:rPr lang="en-US" dirty="0">
                <a:hlinkClick r:id="rId7"/>
              </a:rPr>
              <a:t>https://scipy.org/install.html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Scikit-learn: </a:t>
            </a:r>
            <a:r>
              <a:rPr lang="en-US" dirty="0">
                <a:hlinkClick r:id="rId8"/>
              </a:rPr>
              <a:t>https://scikit-learn.org/stable/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Seaborn: </a:t>
            </a:r>
            <a:r>
              <a:rPr lang="en-US" dirty="0">
                <a:hlinkClick r:id="rId9"/>
              </a:rPr>
              <a:t>https://seaborn.pydata.org/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 err="1"/>
              <a:t>Cartopy</a:t>
            </a:r>
            <a:r>
              <a:rPr lang="en-US" b="1" dirty="0"/>
              <a:t>:  </a:t>
            </a:r>
            <a:r>
              <a:rPr lang="en-US" dirty="0">
                <a:hlinkClick r:id="rId10"/>
              </a:rPr>
              <a:t>https://scitools.org.uk/cartopy/docs/latest/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en-US" b="1" dirty="0" err="1"/>
              <a:t>Geopandas</a:t>
            </a:r>
            <a:r>
              <a:rPr lang="en-US" b="1" dirty="0"/>
              <a:t>: </a:t>
            </a:r>
            <a:r>
              <a:rPr lang="en-US" dirty="0">
                <a:hlinkClick r:id="rId11"/>
              </a:rPr>
              <a:t>https://geopandas.org/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49662-719C-CC41-9C84-51EAFC6BF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E36A-4B30-4ECE-9BF2-61C1CE4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PACKAGES IN YOUR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3601-93C3-4F04-BADD-FF6D1880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package-name (as alias)</a:t>
            </a:r>
          </a:p>
          <a:p>
            <a:pPr lvl="1"/>
            <a:r>
              <a:rPr lang="en-US" i="1" dirty="0"/>
              <a:t>Ex</a:t>
            </a:r>
            <a:r>
              <a:rPr lang="en-US" dirty="0"/>
              <a:t>:  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lvl="1"/>
            <a:r>
              <a:rPr lang="en-US" i="1" dirty="0"/>
              <a:t>In code</a:t>
            </a:r>
            <a:r>
              <a:rPr lang="en-US" dirty="0"/>
              <a:t>: </a:t>
            </a:r>
            <a:r>
              <a:rPr lang="en-US" dirty="0" err="1"/>
              <a:t>np.mean</a:t>
            </a:r>
            <a:r>
              <a:rPr lang="en-US" dirty="0"/>
              <a:t>(a) 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/>
              <a:t>from package-name import specific (sub)-module</a:t>
            </a:r>
          </a:p>
          <a:p>
            <a:pPr lvl="1"/>
            <a:r>
              <a:rPr lang="en-US" i="1" dirty="0"/>
              <a:t>Ex</a:t>
            </a:r>
            <a:r>
              <a:rPr lang="en-US" dirty="0"/>
              <a:t>: from </a:t>
            </a:r>
            <a:r>
              <a:rPr lang="en-US" dirty="0" err="1"/>
              <a:t>scipy</a:t>
            </a:r>
            <a:r>
              <a:rPr lang="en-US" dirty="0"/>
              <a:t> import stats</a:t>
            </a:r>
          </a:p>
          <a:p>
            <a:pPr lvl="1"/>
            <a:r>
              <a:rPr lang="en-US" i="1" dirty="0"/>
              <a:t>In code: </a:t>
            </a:r>
            <a:r>
              <a:rPr lang="en-US" dirty="0" err="1"/>
              <a:t>stats.describe</a:t>
            </a:r>
            <a:r>
              <a:rPr lang="en-US" dirty="0"/>
              <a:t>(a) </a:t>
            </a:r>
          </a:p>
          <a:p>
            <a:pPr lvl="2"/>
            <a:r>
              <a:rPr lang="en-US" i="1" dirty="0"/>
              <a:t>not</a:t>
            </a:r>
            <a:r>
              <a:rPr lang="en-US" dirty="0"/>
              <a:t> </a:t>
            </a:r>
            <a:r>
              <a:rPr lang="en-US" dirty="0" err="1"/>
              <a:t>scipy.stats.describe</a:t>
            </a:r>
            <a:r>
              <a:rPr lang="en-US" dirty="0"/>
              <a:t>(a)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FC80-3E19-4C8B-8D12-2DCCAB8AE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9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E36A-4B30-4ECE-9BF2-61C1CE4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KEY PYTHON SYNTAX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3601-93C3-4F04-BADD-FF6D1880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Python is </a:t>
            </a:r>
            <a:r>
              <a:rPr lang="en-US" b="1" dirty="0"/>
              <a:t>dynamically-typed:  </a:t>
            </a:r>
            <a:r>
              <a:rPr lang="en-US" dirty="0"/>
              <a:t>you don’t have to declare the type of most variables before assigning values</a:t>
            </a:r>
          </a:p>
          <a:p>
            <a:r>
              <a:rPr lang="en-US" dirty="0"/>
              <a:t>Python is </a:t>
            </a:r>
            <a:r>
              <a:rPr lang="en-US" b="1" dirty="0"/>
              <a:t>case sensitive: </a:t>
            </a:r>
            <a:r>
              <a:rPr lang="en-US" dirty="0"/>
              <a:t> capitalization matters</a:t>
            </a:r>
          </a:p>
          <a:p>
            <a:r>
              <a:rPr lang="en-US" dirty="0"/>
              <a:t>Python is </a:t>
            </a:r>
            <a:r>
              <a:rPr lang="en-US" b="1" dirty="0"/>
              <a:t>free-form, </a:t>
            </a:r>
            <a:r>
              <a:rPr lang="en-US" dirty="0"/>
              <a:t>but indentation is used (and is necessary) to delineate code block (instead of begin/end)</a:t>
            </a:r>
          </a:p>
          <a:p>
            <a:pPr lvl="1"/>
            <a:r>
              <a:rPr lang="en-US" dirty="0"/>
              <a:t>Typically: 2 to 4 spaces</a:t>
            </a:r>
          </a:p>
          <a:p>
            <a:pPr lvl="1"/>
            <a:r>
              <a:rPr lang="en-US" i="1" dirty="0"/>
              <a:t>Ex: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     for q in range(0,10):</a:t>
            </a:r>
          </a:p>
          <a:p>
            <a:pPr marL="457200" lvl="1" indent="0">
              <a:buNone/>
            </a:pPr>
            <a:r>
              <a:rPr lang="en-US" i="1" dirty="0"/>
              <a:t>            </a:t>
            </a:r>
            <a:r>
              <a:rPr lang="en-US" dirty="0"/>
              <a:t>y = 5*q</a:t>
            </a:r>
            <a:br>
              <a:rPr lang="en-US" dirty="0"/>
            </a:br>
            <a:r>
              <a:rPr lang="en-US" dirty="0"/>
              <a:t>            print(y)</a:t>
            </a:r>
          </a:p>
          <a:p>
            <a:pPr marL="457200" lvl="1" indent="0">
              <a:buNone/>
            </a:pPr>
            <a:r>
              <a:rPr lang="en-US" i="1" dirty="0"/>
              <a:t>        </a:t>
            </a:r>
            <a:r>
              <a:rPr lang="en-US" dirty="0"/>
              <a:t>print(“We are done with the loop”)</a:t>
            </a: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FC80-3E19-4C8B-8D12-2DCCAB8AE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0131A-863A-4EA8-92BC-A457EB217A18}"/>
              </a:ext>
            </a:extLst>
          </p:cNvPr>
          <p:cNvCxnSpPr>
            <a:cxnSpLocks/>
          </p:cNvCxnSpPr>
          <p:nvPr/>
        </p:nvCxnSpPr>
        <p:spPr>
          <a:xfrm flipH="1">
            <a:off x="5067300" y="3857625"/>
            <a:ext cx="1447805" cy="472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F91D28-655F-4E61-A387-6469CFC1F94C}"/>
              </a:ext>
            </a:extLst>
          </p:cNvPr>
          <p:cNvSpPr txBox="1"/>
          <p:nvPr/>
        </p:nvSpPr>
        <p:spPr>
          <a:xfrm>
            <a:off x="6515104" y="3619111"/>
            <a:ext cx="47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colon shows that a code block follows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09FCDF-AED6-4195-A720-29C21792063A}"/>
              </a:ext>
            </a:extLst>
          </p:cNvPr>
          <p:cNvCxnSpPr>
            <a:cxnSpLocks/>
          </p:cNvCxnSpPr>
          <p:nvPr/>
        </p:nvCxnSpPr>
        <p:spPr>
          <a:xfrm flipV="1">
            <a:off x="762000" y="5030161"/>
            <a:ext cx="952500" cy="84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C97BC2-5932-4BB0-8250-11F8A4729E41}"/>
              </a:ext>
            </a:extLst>
          </p:cNvPr>
          <p:cNvSpPr txBox="1"/>
          <p:nvPr/>
        </p:nvSpPr>
        <p:spPr>
          <a:xfrm>
            <a:off x="33345" y="445011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Indentation of 4 spaces </a:t>
            </a:r>
          </a:p>
        </p:txBody>
      </p:sp>
    </p:spTree>
    <p:extLst>
      <p:ext uri="{BB962C8B-B14F-4D97-AF65-F5344CB8AC3E}">
        <p14:creationId xmlns:p14="http://schemas.microsoft.com/office/powerpoint/2010/main" val="406218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E36A-4B30-4ECE-9BF2-61C1CE4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KEY PYTHON SYNTAX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3601-93C3-4F04-BADD-FF6D1880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Output</a:t>
            </a:r>
            <a:r>
              <a:rPr lang="en-US" dirty="0"/>
              <a:t> to terminal: print(a)</a:t>
            </a:r>
            <a:endParaRPr lang="en-US" b="1" dirty="0"/>
          </a:p>
          <a:p>
            <a:r>
              <a:rPr lang="en-US" b="1" dirty="0"/>
              <a:t>Comments </a:t>
            </a:r>
            <a:r>
              <a:rPr lang="en-US" dirty="0"/>
              <a:t>in Python are denoted by #</a:t>
            </a:r>
          </a:p>
          <a:p>
            <a:r>
              <a:rPr lang="en-US" b="1" dirty="0"/>
              <a:t>Variable names </a:t>
            </a:r>
            <a:r>
              <a:rPr lang="en-US" dirty="0"/>
              <a:t>cannot begin with a number!</a:t>
            </a:r>
          </a:p>
          <a:p>
            <a:r>
              <a:rPr lang="en-US" dirty="0"/>
              <a:t>Often, </a:t>
            </a:r>
            <a:r>
              <a:rPr lang="en-US" b="1" dirty="0"/>
              <a:t>shallow</a:t>
            </a:r>
            <a:r>
              <a:rPr lang="en-US" dirty="0"/>
              <a:t> rather than </a:t>
            </a:r>
            <a:r>
              <a:rPr lang="en-US" b="1" dirty="0"/>
              <a:t>deep </a:t>
            </a:r>
            <a:r>
              <a:rPr lang="en-US" dirty="0"/>
              <a:t>copies of data are created in Python (</a:t>
            </a:r>
            <a:r>
              <a:rPr lang="en-US" dirty="0" err="1"/>
              <a:t>esp</a:t>
            </a:r>
            <a:r>
              <a:rPr lang="en-US" dirty="0"/>
              <a:t> for </a:t>
            </a:r>
            <a:r>
              <a:rPr lang="en-US" i="1" dirty="0"/>
              <a:t>compound </a:t>
            </a:r>
            <a:r>
              <a:rPr lang="en-US" dirty="0"/>
              <a:t>data types)</a:t>
            </a:r>
          </a:p>
          <a:p>
            <a:pPr lvl="1"/>
            <a:r>
              <a:rPr lang="en-US" i="1" dirty="0"/>
              <a:t>Ex:  array a and array b</a:t>
            </a:r>
          </a:p>
          <a:p>
            <a:pPr marL="914400" lvl="2" indent="0">
              <a:buNone/>
            </a:pPr>
            <a:r>
              <a:rPr lang="en-US" dirty="0"/>
              <a:t>a = b</a:t>
            </a:r>
          </a:p>
          <a:p>
            <a:pPr marL="914400" lvl="2" indent="0">
              <a:buNone/>
            </a:pPr>
            <a:r>
              <a:rPr lang="en-US" dirty="0"/>
              <a:t># Then you do something to modify b</a:t>
            </a:r>
          </a:p>
          <a:p>
            <a:pPr marL="914400" lvl="2" indent="0">
              <a:buNone/>
            </a:pPr>
            <a:r>
              <a:rPr lang="en-US" dirty="0"/>
              <a:t># array a changes as well!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FC80-3E19-4C8B-8D12-2DCCAB8AE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5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C59F1D-A927-4419-9C4F-B47EB5E7BCE8}" vid="{988AE39D-6ED3-44B0-BF17-7412BF32C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10654</TotalTime>
  <Words>437</Words>
  <Application>Microsoft Office PowerPoint</Application>
  <PresentationFormat>Widescreen</PresentationFormat>
  <Paragraphs>53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Trebuchet MS</vt:lpstr>
      <vt:lpstr>Arial</vt:lpstr>
      <vt:lpstr>Calibri</vt:lpstr>
      <vt:lpstr>Open Sans Light</vt:lpstr>
      <vt:lpstr>Open Sans</vt:lpstr>
      <vt:lpstr>Office Theme</vt:lpstr>
      <vt:lpstr>Packages in python </vt:lpstr>
      <vt:lpstr>SOME USEFUL PACKAGES FOR THIS CLASS</vt:lpstr>
      <vt:lpstr>USING PACKAGES IN YOUR PYTHON CODE</vt:lpstr>
      <vt:lpstr>GENERAL KEY PYTHON SYNTAX </vt:lpstr>
      <vt:lpstr>GENERAL KEY PYTHON SYNTAX </vt:lpstr>
    </vt:vector>
  </TitlesOfParts>
  <Manager/>
  <Company>UI Atmospheric Sciences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Jewett and Alicia Klees</dc:creator>
  <cp:keywords/>
  <dc:description/>
  <cp:lastModifiedBy>Klees, Alicia</cp:lastModifiedBy>
  <cp:revision>638</cp:revision>
  <dcterms:created xsi:type="dcterms:W3CDTF">2018-12-12T21:03:18Z</dcterms:created>
  <dcterms:modified xsi:type="dcterms:W3CDTF">2021-02-01T01:39:51Z</dcterms:modified>
  <cp:category/>
</cp:coreProperties>
</file>